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9" r:id="rId2"/>
    <p:sldId id="286" r:id="rId3"/>
    <p:sldId id="310" r:id="rId4"/>
    <p:sldId id="262" r:id="rId5"/>
    <p:sldId id="287" r:id="rId6"/>
    <p:sldId id="308" r:id="rId7"/>
    <p:sldId id="311" r:id="rId8"/>
    <p:sldId id="312" r:id="rId9"/>
    <p:sldId id="313" r:id="rId10"/>
    <p:sldId id="316" r:id="rId11"/>
    <p:sldId id="314" r:id="rId12"/>
    <p:sldId id="317" r:id="rId13"/>
    <p:sldId id="315" r:id="rId14"/>
    <p:sldId id="318" r:id="rId15"/>
    <p:sldId id="319" r:id="rId16"/>
    <p:sldId id="289" r:id="rId17"/>
    <p:sldId id="288" r:id="rId18"/>
    <p:sldId id="292" r:id="rId19"/>
    <p:sldId id="263" r:id="rId20"/>
    <p:sldId id="293" r:id="rId21"/>
    <p:sldId id="295" r:id="rId22"/>
    <p:sldId id="294" r:id="rId23"/>
    <p:sldId id="296" r:id="rId24"/>
    <p:sldId id="298" r:id="rId25"/>
    <p:sldId id="300" r:id="rId26"/>
    <p:sldId id="301" r:id="rId27"/>
    <p:sldId id="304" r:id="rId28"/>
    <p:sldId id="305" r:id="rId29"/>
    <p:sldId id="303" r:id="rId30"/>
    <p:sldId id="297" r:id="rId31"/>
    <p:sldId id="299" r:id="rId32"/>
    <p:sldId id="306" r:id="rId33"/>
    <p:sldId id="307" r:id="rId34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87675" autoAdjust="0"/>
  </p:normalViewPr>
  <p:slideViewPr>
    <p:cSldViewPr snapToGrid="0">
      <p:cViewPr varScale="1">
        <p:scale>
          <a:sx n="86" d="100"/>
          <a:sy n="86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delgene\li11\project2019\RNAseqProj\report\alignment_assess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STAR alignment assessment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UniqueMapped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0.94</c:v>
                </c:pt>
                <c:pt idx="1">
                  <c:v>0.93810000000000004</c:v>
                </c:pt>
                <c:pt idx="2">
                  <c:v>0.93740000000000001</c:v>
                </c:pt>
                <c:pt idx="3">
                  <c:v>0.93720000000000003</c:v>
                </c:pt>
                <c:pt idx="4">
                  <c:v>0.95040000000000002</c:v>
                </c:pt>
                <c:pt idx="5">
                  <c:v>0.94810000000000005</c:v>
                </c:pt>
                <c:pt idx="6">
                  <c:v>0.94479999999999997</c:v>
                </c:pt>
                <c:pt idx="7">
                  <c:v>0.94159999999999999</c:v>
                </c:pt>
                <c:pt idx="8">
                  <c:v>0.9345</c:v>
                </c:pt>
                <c:pt idx="9">
                  <c:v>0.94189999999999996</c:v>
                </c:pt>
                <c:pt idx="10">
                  <c:v>0.94130000000000003</c:v>
                </c:pt>
                <c:pt idx="11">
                  <c:v>0.94289999999999996</c:v>
                </c:pt>
                <c:pt idx="12">
                  <c:v>0.92610000000000003</c:v>
                </c:pt>
                <c:pt idx="13">
                  <c:v>0.94069999999999998</c:v>
                </c:pt>
                <c:pt idx="14">
                  <c:v>0.92989999999999995</c:v>
                </c:pt>
                <c:pt idx="15">
                  <c:v>0.93220000000000003</c:v>
                </c:pt>
                <c:pt idx="16">
                  <c:v>0.93979999999999997</c:v>
                </c:pt>
                <c:pt idx="17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17-4C97-A7A8-BDCAA9301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UnMappedTooShort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Sheet1!$C$2:$C$19</c:f>
              <c:numCache>
                <c:formatCode>0.00%</c:formatCode>
                <c:ptCount val="18"/>
                <c:pt idx="0">
                  <c:v>3.27E-2</c:v>
                </c:pt>
                <c:pt idx="1">
                  <c:v>3.7999999999999999E-2</c:v>
                </c:pt>
                <c:pt idx="2">
                  <c:v>3.8199999999999998E-2</c:v>
                </c:pt>
                <c:pt idx="3">
                  <c:v>3.6600000000000001E-2</c:v>
                </c:pt>
                <c:pt idx="4">
                  <c:v>2.9399999999999999E-2</c:v>
                </c:pt>
                <c:pt idx="5">
                  <c:v>3.2300000000000002E-2</c:v>
                </c:pt>
                <c:pt idx="6">
                  <c:v>3.4500000000000003E-2</c:v>
                </c:pt>
                <c:pt idx="7">
                  <c:v>3.73E-2</c:v>
                </c:pt>
                <c:pt idx="8">
                  <c:v>4.1099999999999998E-2</c:v>
                </c:pt>
                <c:pt idx="9">
                  <c:v>3.0499999999999999E-2</c:v>
                </c:pt>
                <c:pt idx="10">
                  <c:v>3.1099999999999999E-2</c:v>
                </c:pt>
                <c:pt idx="11">
                  <c:v>3.2500000000000001E-2</c:v>
                </c:pt>
                <c:pt idx="12">
                  <c:v>3.9E-2</c:v>
                </c:pt>
                <c:pt idx="13">
                  <c:v>2.9600000000000001E-2</c:v>
                </c:pt>
                <c:pt idx="14">
                  <c:v>3.5000000000000003E-2</c:v>
                </c:pt>
                <c:pt idx="15">
                  <c:v>3.5999999999999997E-2</c:v>
                </c:pt>
                <c:pt idx="16">
                  <c:v>2.8799999999999999E-2</c:v>
                </c:pt>
                <c:pt idx="17">
                  <c:v>3.6900000000000002E-2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17-4C97-A7A8-BDCAA9301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890712"/>
        <c:axId val="673889072"/>
      </c:lineChart>
      <c:catAx>
        <c:axId val="67389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89072"/>
        <c:crosses val="autoZero"/>
        <c:auto val="1"/>
        <c:lblAlgn val="ctr"/>
        <c:lblOffset val="100"/>
        <c:noMultiLvlLbl val="0"/>
      </c:catAx>
      <c:valAx>
        <c:axId val="6738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9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35FD-3679-4769-8994-20959E18A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for Nrf2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501D7-95EB-463C-81D7-218CE83BD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Human/mouse control + knock out</a:t>
            </a:r>
          </a:p>
        </p:txBody>
      </p:sp>
    </p:spTree>
    <p:extLst>
      <p:ext uri="{BB962C8B-B14F-4D97-AF65-F5344CB8AC3E}">
        <p14:creationId xmlns:p14="http://schemas.microsoft.com/office/powerpoint/2010/main" val="162990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A79F0-6E99-48F6-85B4-F4E45404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423862"/>
            <a:ext cx="10763250" cy="60102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BE092F-5BDF-44EA-B0CB-EE3EE9ECC905}"/>
              </a:ext>
            </a:extLst>
          </p:cNvPr>
          <p:cNvSpPr/>
          <p:nvPr/>
        </p:nvSpPr>
        <p:spPr>
          <a:xfrm>
            <a:off x="1575582" y="998806"/>
            <a:ext cx="900332" cy="47126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2D6A-B9BA-4AE7-A38D-3CA0624D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423862"/>
            <a:ext cx="88773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-- 330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57080-E790-4560-BF23-C9558C99A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0" y="1313618"/>
            <a:ext cx="8549420" cy="55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-- 330 DEGs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7F29-CFDD-4269-9788-05D18737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00" y="1738209"/>
            <a:ext cx="6059599" cy="5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09FF5-9AD9-4088-8824-8B8C588B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69" y="1400756"/>
            <a:ext cx="5114286" cy="48380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5A43DB7-4A7D-4101-91B9-02D9046643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AG-SH DEG: AG group (AG1 and AG3) vs SH group (SH1, SH3)  -- 330 DEGs</a:t>
            </a:r>
          </a:p>
        </p:txBody>
      </p:sp>
    </p:spTree>
    <p:extLst>
      <p:ext uri="{BB962C8B-B14F-4D97-AF65-F5344CB8AC3E}">
        <p14:creationId xmlns:p14="http://schemas.microsoft.com/office/powerpoint/2010/main" val="35274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68198-E9C7-4CBA-908A-3707465C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30" y="400807"/>
            <a:ext cx="9701139" cy="64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used in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</a:t>
            </a:r>
            <a:r>
              <a:rPr lang="en-US" b="1" dirty="0"/>
              <a:t>sample#3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Mouse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 (2 samples, </a:t>
            </a:r>
            <a:r>
              <a:rPr lang="en-US" b="1" dirty="0"/>
              <a:t>sample#2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AG (2 samples, </a:t>
            </a:r>
            <a:r>
              <a:rPr lang="en-US" b="1" dirty="0"/>
              <a:t>sample#2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differentially expressed genes and pathways due to AG treatment in mouse tissues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40D48-DDE2-4F5A-814A-FA259F60B041}"/>
              </a:ext>
            </a:extLst>
          </p:cNvPr>
          <p:cNvSpPr txBox="1"/>
          <p:nvPr/>
        </p:nvSpPr>
        <p:spPr>
          <a:xfrm>
            <a:off x="9983096" y="613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2E3E7-EF3A-4800-AFD5-FCEBF45F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010"/>
              </p:ext>
            </p:extLst>
          </p:nvPr>
        </p:nvGraphicFramePr>
        <p:xfrm>
          <a:off x="9820364" y="1497390"/>
          <a:ext cx="1447374" cy="4295303"/>
        </p:xfrm>
        <a:graphic>
          <a:graphicData uri="http://schemas.openxmlformats.org/drawingml/2006/table">
            <a:tbl>
              <a:tblPr/>
              <a:tblGrid>
                <a:gridCol w="1447374">
                  <a:extLst>
                    <a:ext uri="{9D8B030D-6E8A-4147-A177-3AD203B41FA5}">
                      <a16:colId xmlns:a16="http://schemas.microsoft.com/office/drawing/2014/main" val="4194368632"/>
                    </a:ext>
                  </a:extLst>
                </a:gridCol>
              </a:tblGrid>
              <a:tr h="40534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AKR1B10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AKR1C2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AKR1C3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COX5B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DBI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JTB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NAA38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NT5C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ODC1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OSGIN1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PGD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PTDSS1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SLC7A11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TKT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TMEM14A</a:t>
                      </a:r>
                    </a:p>
                  </a:txBody>
                  <a:tcPr marL="43937" marR="0" marT="0" marB="5858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33619"/>
                  </a:ext>
                </a:extLst>
              </a:tr>
              <a:tr h="118417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7802-523E-49D1-B183-DE96761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Luke’s analysis on DEGs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CA0-7F47-4E19-90FB-1E07218B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MDDEG: 1727 genes</a:t>
            </a:r>
          </a:p>
          <a:p>
            <a:pPr lvl="1"/>
            <a:r>
              <a:rPr lang="en-US" dirty="0"/>
              <a:t>P10DEG: 1990 genes</a:t>
            </a:r>
          </a:p>
          <a:p>
            <a:pPr lvl="1"/>
            <a:r>
              <a:rPr lang="en-US" dirty="0"/>
              <a:t>MDDEG-P10DEG overlap: 531 genes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ESCCNRF2 gene: 234 genes</a:t>
            </a:r>
          </a:p>
          <a:p>
            <a:pPr lvl="1"/>
            <a:r>
              <a:rPr lang="en-US" dirty="0"/>
              <a:t>MDDEG-ESCCNRF2 overlap: 47 genes</a:t>
            </a:r>
          </a:p>
          <a:p>
            <a:pPr lvl="1"/>
            <a:r>
              <a:rPr lang="en-US" dirty="0"/>
              <a:t>P10DEG-ESCCNRF2 overlap: 43 genes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RNAseq</a:t>
            </a:r>
            <a:r>
              <a:rPr lang="en-US" dirty="0"/>
              <a:t> (mouse esophagus): 1940 genes</a:t>
            </a:r>
          </a:p>
          <a:p>
            <a:pPr lvl="1"/>
            <a:r>
              <a:rPr lang="en-US" dirty="0" err="1"/>
              <a:t>With_human_homolog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1557</a:t>
            </a:r>
          </a:p>
          <a:p>
            <a:pPr lvl="1"/>
            <a:r>
              <a:rPr lang="en-US" dirty="0"/>
              <a:t>MDDEG-</a:t>
            </a:r>
            <a:r>
              <a:rPr lang="en-US" dirty="0" err="1"/>
              <a:t>RNAseq</a:t>
            </a:r>
            <a:r>
              <a:rPr lang="en-US" dirty="0"/>
              <a:t> overlap: 184 (</a:t>
            </a:r>
            <a:r>
              <a:rPr lang="en-US" b="1" dirty="0">
                <a:solidFill>
                  <a:srgbClr val="FF0000"/>
                </a:solidFill>
              </a:rPr>
              <a:t>185</a:t>
            </a:r>
            <a:r>
              <a:rPr lang="en-US" dirty="0"/>
              <a:t>)genes</a:t>
            </a:r>
          </a:p>
          <a:p>
            <a:pPr lvl="1"/>
            <a:r>
              <a:rPr lang="en-US" dirty="0"/>
              <a:t>P10DEG-RNAseq overlap: 209 genes</a:t>
            </a:r>
          </a:p>
        </p:txBody>
      </p:sp>
    </p:spTree>
    <p:extLst>
      <p:ext uri="{BB962C8B-B14F-4D97-AF65-F5344CB8AC3E}">
        <p14:creationId xmlns:p14="http://schemas.microsoft.com/office/powerpoint/2010/main" val="241744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D5ACA-C5B1-44D4-A839-594276C0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97" y="0"/>
            <a:ext cx="716300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59803-2313-4C87-90CA-4D7336EC346A}"/>
              </a:ext>
            </a:extLst>
          </p:cNvPr>
          <p:cNvSpPr/>
          <p:nvPr/>
        </p:nvSpPr>
        <p:spPr>
          <a:xfrm>
            <a:off x="5754029" y="2665141"/>
            <a:ext cx="646771" cy="591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EBC-D6EB-4189-954E-33EA4053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8" y="0"/>
            <a:ext cx="7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102 </a:t>
            </a:r>
            <a:r>
              <a:rPr lang="en-US" sz="1200" b="1" dirty="0"/>
              <a:t>DEGs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7B8FBC-DCDC-477A-A057-3B46118893C1}"/>
              </a:ext>
            </a:extLst>
          </p:cNvPr>
          <p:cNvSpPr/>
          <p:nvPr/>
        </p:nvSpPr>
        <p:spPr>
          <a:xfrm>
            <a:off x="8261873" y="3530530"/>
            <a:ext cx="1344706" cy="12351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C1CF6-92A1-44E8-A4DC-0F9FF4C1E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419100"/>
            <a:ext cx="69532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2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C3B99-B3CA-4CDB-B591-E93B4E33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33700"/>
            <a:ext cx="655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QC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FastQC</a:t>
            </a:r>
            <a:r>
              <a:rPr lang="en-US" dirty="0"/>
              <a:t> (v 0.11.5) for general QC metric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Unique alignment percentage assessment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Trim adapter (</a:t>
            </a:r>
            <a:r>
              <a:rPr lang="en-US" dirty="0" err="1"/>
              <a:t>cutadapt</a:t>
            </a:r>
            <a:r>
              <a:rPr lang="en-US" dirty="0"/>
              <a:t> v. 1.12, if applicable)</a:t>
            </a:r>
          </a:p>
          <a:p>
            <a:r>
              <a:rPr lang="en-US" b="1" dirty="0"/>
              <a:t>Alignment to the reference genome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Aligner STAR (v. 2.6.0c)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Human reference: (hg38)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Mouse reference: (mm10)</a:t>
            </a:r>
          </a:p>
          <a:p>
            <a:r>
              <a:rPr lang="en-US" b="1" dirty="0"/>
              <a:t>Quantification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FeatureCounts</a:t>
            </a:r>
            <a:r>
              <a:rPr lang="en-US" dirty="0"/>
              <a:t> (v. 1.5.1)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DESeq2 (v 1.34.1) for DEG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88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DDBE-8B4E-4F10-BE1C-025E0251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pass stops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9F86-560C-4315-9BDB-681F1A89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0B0-9B37-4629-912E-096BE548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homologue from </a:t>
            </a:r>
            <a:r>
              <a:rPr lang="en-US" dirty="0" err="1"/>
              <a:t>ensembl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2F32B-8926-43C3-9D6F-F456639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09750"/>
            <a:ext cx="7105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6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989F39-0FF1-4AA9-B1FB-70E1196FEF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093" y="1638430"/>
            <a:ext cx="1156381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Human samples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 MDDEG (1727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genes）做Pathway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analysis：（a）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证明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NRF2 pathway significantly enriched？（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b）发现其它significantly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enriched pathways？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 P10DEG (1990 genes)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analysis：（a）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证明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NRF2 pathway significantly enriched？（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b）发现其它significantly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enriched pathways？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 MDDEG-P10DEG overlap（531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genes）做Pathway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analysis：发现MD和P10它们都能影响的significantly enriched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pathways，借此说明它们作用机制上的相似之处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(4) Use IPA or GSA for pathway analysis. Biologist-friendly pathway output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pathway, epidermal differentiation, drug metabolism) is preferred.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(5) MD作用在NRF2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pathway上的佐证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a）MDDEG-ChIPseq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overlap有185/1557 genes；（b）MDDEG-ESCCNRF2 overlap有47/234 genes。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(6) P10作用在NRF2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pathway上的佐证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：（a）P10DEG-ChIPseq overlap有209/1557 genes；（b）P10DEG-ESCCNRF2 overlap有43/234 genes。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上传人RNAseq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normalized data spreadsheet (all 9 samples), I will ask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Caizhi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do GSA analysis using data of 8 samples (without P10_3).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2832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989F39-0FF1-4AA9-B1FB-70E1196FEF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093" y="2543921"/>
            <a:ext cx="1156381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Mouse samples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 AG-SH DEG: AG group (AG1 and AG3) vs SH group (SH1, SH2, SH3)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 Volcano plot: AG group (AG1 and AG3) vs SH group (SH1, SH2, SH3). adjusted p&lt;0.01, log2FC&gt;1&lt;-1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 Heatmap with AG-SH DEG (adjusted p&lt;0.01, log2FC&gt;1&lt;-1): AG1, AG3, SH1, SH2, SH3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(4) Pathway analysis with AG-SH DEG (adjusted p&lt;0.01, log2FC&gt;1&lt;-1)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上传鼠RNAseq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normalized data spreadsheet (all 6 samples), I will ask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Caizhi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do GSA analysis using data of 6 samples or 5 samples (without AG2).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1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936278-05E0-40F6-9C84-19F68CCAF42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71850" y="2329688"/>
          <a:ext cx="5448300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1802DA-13D9-48EE-96E8-63E39A6E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evaluation – unique mapping %</a:t>
            </a:r>
          </a:p>
        </p:txBody>
      </p:sp>
    </p:spTree>
    <p:extLst>
      <p:ext uri="{BB962C8B-B14F-4D97-AF65-F5344CB8AC3E}">
        <p14:creationId xmlns:p14="http://schemas.microsoft.com/office/powerpoint/2010/main" val="32237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NRF2-responsive genes in human ESCC.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963-8526-464D-B5E3-E9313ADC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corrected procedure for 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877B-805F-48B4-8A1D-F47F7023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AG-SH DEG: AG group (AG1 and AG3) vs SH group (SH1, SH3)</a:t>
            </a:r>
          </a:p>
          <a:p>
            <a:r>
              <a:rPr lang="en-US" dirty="0"/>
              <a:t>Volcano plot: AG group (AG1 and AG3) vs SH group (SH1, SH3). adjusted p&lt;0.01, log2FC&gt;1&lt;-1</a:t>
            </a:r>
          </a:p>
          <a:p>
            <a:r>
              <a:rPr lang="en-US" dirty="0"/>
              <a:t>Heatmap with AG-SH DEG (adjusted p&lt;0.01, log2FC&gt;1&lt;-1): AG1, AG3, SH1, SH3</a:t>
            </a:r>
          </a:p>
          <a:p>
            <a:r>
              <a:rPr lang="en-US" dirty="0"/>
              <a:t>Pathway analysis with AG-SH DEG (adjusted p&lt;0.01, log2FC&gt;1&lt;-1)</a:t>
            </a:r>
          </a:p>
          <a:p>
            <a:r>
              <a:rPr lang="en-US" altLang="ja-JP" dirty="0"/>
              <a:t>Upload </a:t>
            </a:r>
            <a:r>
              <a:rPr lang="en-US" dirty="0" err="1"/>
              <a:t>RNAseq</a:t>
            </a:r>
            <a:r>
              <a:rPr lang="en-US" dirty="0"/>
              <a:t> normalized data spreadsheet (all 6 samples), I will ask </a:t>
            </a:r>
            <a:r>
              <a:rPr lang="en-US" dirty="0" err="1"/>
              <a:t>Caizhi</a:t>
            </a:r>
            <a:r>
              <a:rPr lang="en-US" dirty="0"/>
              <a:t> to do GSA analysis using data of 6 samples or 4 samples (without AG2/SH2).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1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963-8526-464D-B5E3-E9313ADC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corrected procedure for 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877B-805F-48B4-8A1D-F47F7023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AG-SH DEG: AG group (AG1 and AG3) vs SH group (SH1, SH3)</a:t>
            </a:r>
          </a:p>
          <a:p>
            <a:r>
              <a:rPr lang="en-US" dirty="0"/>
              <a:t>Volcano plot: AG group (AG1 and AG3) vs SH group (SH1, SH3). adjusted p&lt;0.01, log2FC&gt;1&lt;-1</a:t>
            </a:r>
          </a:p>
          <a:p>
            <a:r>
              <a:rPr lang="en-US" dirty="0"/>
              <a:t>Heatmap with AG-SH DEG (adjusted p&lt;0.01, log2FC&gt;1&lt;-1): AG1, AG3, SH1, SH3</a:t>
            </a:r>
          </a:p>
          <a:p>
            <a:r>
              <a:rPr lang="en-US" dirty="0"/>
              <a:t>Pathway analysis with AG-SH DEG (adjusted p&lt;0.01, log2FC&gt;1&lt;-1)</a:t>
            </a:r>
          </a:p>
          <a:p>
            <a:r>
              <a:rPr lang="en-US" altLang="ja-JP" dirty="0"/>
              <a:t>Upload </a:t>
            </a:r>
            <a:r>
              <a:rPr lang="en-US" dirty="0" err="1"/>
              <a:t>RNAseq</a:t>
            </a:r>
            <a:r>
              <a:rPr lang="en-US" dirty="0"/>
              <a:t> normalized data spreadsheet (all 6 samples), I will ask </a:t>
            </a:r>
            <a:r>
              <a:rPr lang="en-US" dirty="0" err="1"/>
              <a:t>Caizhi</a:t>
            </a:r>
            <a:r>
              <a:rPr lang="en-US" dirty="0"/>
              <a:t> to do GSA analysis using data of 6 samples or 4 samples (without AG2/SH2).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-- 1150 DEGs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18D3F-6E3F-485A-AB99-81204E61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3" y="1605549"/>
            <a:ext cx="7458314" cy="52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-- 1150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57A0F-6101-4901-BCC8-CBEF38A8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05" y="1563346"/>
            <a:ext cx="6276389" cy="52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18097</TotalTime>
  <Words>1162</Words>
  <Application>Microsoft Office PowerPoint</Application>
  <PresentationFormat>Widescreen</PresentationFormat>
  <Paragraphs>138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Lucida Console</vt:lpstr>
      <vt:lpstr>Office Theme</vt:lpstr>
      <vt:lpstr>RNAseq for Nrf2 effect</vt:lpstr>
      <vt:lpstr>Samples used in the analysis</vt:lpstr>
      <vt:lpstr>Bioinformatic analysis</vt:lpstr>
      <vt:lpstr>Alignment evaluation – unique mapping %</vt:lpstr>
      <vt:lpstr>Analyses</vt:lpstr>
      <vt:lpstr>A corrected procedure for mouse samples</vt:lpstr>
      <vt:lpstr>A corrected procedure for mouse samples</vt:lpstr>
      <vt:lpstr>AG-SH DEG: AG group (AG1 and AG3) vs SH group (SH1, SH3)  -- 1150 DEGs</vt:lpstr>
      <vt:lpstr>AG-SH DEG: AG group (AG1 and AG3) vs SH group (SH1, SH3)  -- 1150 DEGs</vt:lpstr>
      <vt:lpstr>PowerPoint Presentation</vt:lpstr>
      <vt:lpstr>PowerPoint Presentation</vt:lpstr>
      <vt:lpstr>AG-SH DEG: AG group (AG1 and AG3) vs SH group (SH1, SH3)  -- 330 DEGs</vt:lpstr>
      <vt:lpstr>AG-SH DEG: AG group (AG1 and AG3) vs SH group (SH1, SH3)  -- 330 DEGs</vt:lpstr>
      <vt:lpstr>PowerPoint Presentation</vt:lpstr>
      <vt:lpstr>PowerPoint Presentation</vt:lpstr>
      <vt:lpstr>Mouse samples</vt:lpstr>
      <vt:lpstr>Analyses -- 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Luke’s analysis on DEGs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Fourth pass stops here</vt:lpstr>
      <vt:lpstr>Get homologue from ensembl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143</cp:revision>
  <cp:lastPrinted>2019-11-25T21:07:13Z</cp:lastPrinted>
  <dcterms:created xsi:type="dcterms:W3CDTF">2019-11-01T14:01:58Z</dcterms:created>
  <dcterms:modified xsi:type="dcterms:W3CDTF">2019-12-24T13:45:27Z</dcterms:modified>
</cp:coreProperties>
</file>